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7" r:id="rId3"/>
    <p:sldId id="273" r:id="rId5"/>
    <p:sldId id="258" r:id="rId6"/>
    <p:sldId id="275" r:id="rId7"/>
    <p:sldId id="277" r:id="rId8"/>
    <p:sldId id="291" r:id="rId9"/>
    <p:sldId id="292" r:id="rId10"/>
    <p:sldId id="290" r:id="rId11"/>
    <p:sldId id="259" r:id="rId12"/>
    <p:sldId id="282" r:id="rId13"/>
    <p:sldId id="261" r:id="rId14"/>
    <p:sldId id="269" r:id="rId15"/>
    <p:sldId id="271" r:id="rId16"/>
    <p:sldId id="283" r:id="rId17"/>
    <p:sldId id="285" r:id="rId18"/>
    <p:sldId id="287" r:id="rId19"/>
  </p:sldIdLst>
  <p:sldSz cx="12192000" cy="6858000"/>
  <p:notesSz cx="6881495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5752BB6C-EDB2-4FC0-B539-C64EA2D0E9D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65DEE6B-91A0-4B0F-BDAD-FC2FAC87FA4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B8B1F7A3-D874-4A7B-9DE9-0BAF32B67B1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6EB82AB-A728-463B-BBA3-77DA2E527C2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8C9D9-F04C-413D-B83D-D5684CA9CFA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8C9D9-F04C-413D-B83D-D5684CA9CFA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C3FFE-9FD5-42C1-97F8-2833CB6426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B836F-A9F5-4B9F-961E-9E82749E95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84538" y="1676213"/>
            <a:ext cx="6037230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defRPr/>
            </a:pPr>
            <a:r>
              <a:rPr lang="en-US" sz="4000" b="1" kern="0" dirty="0" err="1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Báo</a:t>
            </a:r>
            <a:r>
              <a:rPr lang="en-US" sz="4000" b="1" kern="0" dirty="0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000" b="1" kern="0" dirty="0" err="1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cáo</a:t>
            </a:r>
            <a:r>
              <a:rPr lang="en-US" sz="4000" b="1" kern="0" dirty="0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000" b="1" kern="0" dirty="0" err="1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sz="4000" b="1" kern="0" dirty="0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000" b="1" kern="0" dirty="0" err="1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quả</a:t>
            </a:r>
            <a:r>
              <a:rPr lang="en-US" sz="4000" b="1" kern="0" dirty="0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000" b="1" kern="0" dirty="0" err="1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4000" b="1" kern="0" dirty="0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4000" b="1" kern="0" dirty="0" err="1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hành</a:t>
            </a:r>
            <a:endParaRPr lang="en-US" sz="4000" b="1" kern="0" dirty="0">
              <a:solidFill>
                <a:schemeClr val="accent5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622367" y="2272867"/>
            <a:ext cx="9129716" cy="823752"/>
          </a:xfrm>
          <a:prstGeom prst="rect">
            <a:avLst/>
          </a:prstGeom>
          <a:noFill/>
          <a:ln w="9525">
            <a:noFill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en-US" sz="3600" b="1" kern="0" dirty="0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KỸ NĂNG </a:t>
            </a:r>
            <a:r>
              <a:rPr lang="en-US" sz="3600" b="1" kern="0" dirty="0">
                <a:solidFill>
                  <a:srgbClr val="00B05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KAIZEN &amp; 5S</a:t>
            </a:r>
            <a:endParaRPr lang="en-US" sz="3600" b="1" kern="0" dirty="0">
              <a:solidFill>
                <a:srgbClr val="00B05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796372" y="3429000"/>
          <a:ext cx="4781706" cy="914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06880"/>
                <a:gridCol w="1537451"/>
                <a:gridCol w="15373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Họ</a:t>
                      </a:r>
                      <a:r>
                        <a:rPr 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và</a:t>
                      </a:r>
                      <a:r>
                        <a:rPr 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2400" dirty="0" err="1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tên</a:t>
                      </a:r>
                      <a:endParaRPr 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MSSV</a:t>
                      </a:r>
                      <a:endParaRPr 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NHÓM</a:t>
                      </a:r>
                      <a:endParaRPr 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err="1">
                          <a:sym typeface="+mn-ea"/>
                        </a:rPr>
                        <a:t>Tạ</a:t>
                      </a:r>
                      <a:r>
                        <a:rPr lang="en-US" sz="2400" dirty="0">
                          <a:sym typeface="+mn-ea"/>
                        </a:rPr>
                        <a:t> </a:t>
                      </a:r>
                      <a:r>
                        <a:rPr lang="en-US" sz="2400" dirty="0" err="1">
                          <a:sym typeface="+mn-ea"/>
                        </a:rPr>
                        <a:t>Tiến</a:t>
                      </a:r>
                      <a:r>
                        <a:rPr lang="en-US" sz="2400" dirty="0">
                          <a:sym typeface="+mn-ea"/>
                        </a:rPr>
                        <a:t> </a:t>
                      </a:r>
                      <a:r>
                        <a:rPr lang="en-US" sz="2400" dirty="0" err="1">
                          <a:sym typeface="+mn-ea"/>
                        </a:rPr>
                        <a:t>Đạt</a:t>
                      </a:r>
                      <a:endParaRPr 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ym typeface="+mn-ea"/>
                        </a:rPr>
                        <a:t>521H0442</a:t>
                      </a:r>
                      <a:endParaRPr 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04</a:t>
                      </a:r>
                      <a:endParaRPr lang="en-US" sz="240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THỰC HIỆN 5S CÁ NHÂN </a:t>
            </a:r>
            <a:endParaRPr lang="en-US" sz="5000" b="1" dirty="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ctr">
              <a:buNone/>
            </a:pPr>
            <a:r>
              <a:rPr lang="en-US" sz="5000" b="1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(SINH VIÊN THỰC HIỆN 5S)</a:t>
            </a:r>
            <a:endParaRPr lang="en-US" sz="5000" b="1" dirty="0">
              <a:solidFill>
                <a:schemeClr val="accent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Ngày 7/7 đến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ngày 13/7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tuần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1)</a:t>
            </a:r>
            <a:endParaRPr lang="en-US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3449" y="1403196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Trước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6111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Sau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29401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Cách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8870739" y="1880330"/>
            <a:ext cx="3018439" cy="470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000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Đã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áp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dụng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S1, S2, S3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vào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vào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việc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dọn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dẹp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bàn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học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sao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cho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ngăn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nắp</a:t>
            </a:r>
            <a:endParaRPr sz="2800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algn="ctr"/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Content Placeholder 3" descr="A picture containing text, indoor, shelf, cluttered&#10;&#10;Description automatically generated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66750" y="1880235"/>
            <a:ext cx="3263265" cy="4351655"/>
          </a:xfrm>
          <a:prstGeom prst="rect">
            <a:avLst/>
          </a:prstGeom>
        </p:spPr>
      </p:pic>
      <p:pic>
        <p:nvPicPr>
          <p:cNvPr id="5" name="Content Placeholder 4" descr="A picture containing text, indoor, shelf, cluttered&#10;&#10;Description automatically generated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68850" y="1796415"/>
            <a:ext cx="32632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870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14/7 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đến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ngày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21/7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tuần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828" y="1035061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Trước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7651" y="951490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Sau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85780" y="951490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Cách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2396" y="1960035"/>
            <a:ext cx="3103162" cy="4707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000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Đã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áp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dụng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S1, S2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và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S3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vào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việc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dọn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dẹp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tủ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quần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áo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sao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cho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gọn</a:t>
            </a:r>
            <a:r>
              <a:rPr lang="en-US" sz="2800" dirty="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 </a:t>
            </a:r>
            <a:r>
              <a:rPr lang="en-US" sz="2800" dirty="0" err="1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gàng</a:t>
            </a:r>
            <a:endParaRPr sz="2800" dirty="0">
              <a:solidFill>
                <a:schemeClr val="dk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  <a:p>
            <a:pPr algn="ctr"/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2" descr="A picture containing person, dressed&#10;&#10;Description automatically generated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03580" y="1825625"/>
            <a:ext cx="3263265" cy="4351655"/>
          </a:xfrm>
          <a:prstGeom prst="rect">
            <a:avLst/>
          </a:prstGeom>
        </p:spPr>
      </p:pic>
      <p:pic>
        <p:nvPicPr>
          <p:cNvPr id="9" name="Content Placeholder 8" descr="A picture containing person, wearing, dressed, clothing&#10;&#10;Description automatically generated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32985" y="1760855"/>
            <a:ext cx="32632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Ngày 22/7 đến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ngày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28/7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tuần</a:t>
            </a:r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3)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449" y="1403196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Trước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1272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Sau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9401" y="1319625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Cách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79861" y="1987975"/>
            <a:ext cx="3159080" cy="45231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4000" i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Phạm vi thực hiện: Laptop cá nhân. Áp dụng S1 và S2 để sắp xếp các file gọn gàng</a:t>
            </a:r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sz="4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Content Placeholder 9" descr="2022-08-02 (3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45490" y="2252345"/>
            <a:ext cx="3298825" cy="1756410"/>
          </a:xfrm>
          <a:prstGeom prst="rect">
            <a:avLst/>
          </a:prstGeom>
        </p:spPr>
      </p:pic>
      <p:pic>
        <p:nvPicPr>
          <p:cNvPr id="11" name="Content Placeholder 10" descr="2022-08-02 (2)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67605" y="2307590"/>
            <a:ext cx="3289935" cy="17564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99309" y="1381125"/>
            <a:ext cx="9144000" cy="31738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  <a:t>KẾT QUẢ THỰC HIỆN 5S TRONG CUỘC SỐNG DO SINH VIÊN SƯU TẦM</a:t>
            </a:r>
            <a:br>
              <a:rPr lang="en-US" b="1" dirty="0">
                <a:solidFill>
                  <a:schemeClr val="accent6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TRƯỜNG HỢP 1: Phòng thí nghiệm của trường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2894" y="1397672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Trước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 (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nếu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có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0701" y="1325564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Sau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75" name="Google Shape;275;p15"/>
          <p:cNvPicPr preferRelativeResize="0">
            <a:picLocks noChangeAspect="1"/>
          </p:cNvPicPr>
          <p:nvPr>
            <p:ph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248535" y="2008505"/>
            <a:ext cx="758190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2696210" y="5774055"/>
            <a:ext cx="6685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ym typeface="+mn-ea"/>
              </a:rPr>
              <a:t>Ngày chụp: 24/7/2022</a:t>
            </a:r>
            <a:endParaRPr lang="en-US"/>
          </a:p>
          <a:p>
            <a:pPr algn="ctr"/>
            <a:r>
              <a:rPr lang="en-US">
                <a:sym typeface="+mn-ea"/>
              </a:rPr>
              <a:t>Được áp dụng cả 5S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TRƯỜNG HỢP 2: Thư viện trường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2894" y="1397672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Trước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 (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nếu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có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0701" y="1325564"/>
            <a:ext cx="32597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Sau </a:t>
            </a:r>
            <a:r>
              <a:rPr lang="en-US" sz="25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5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25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Content Placeholder 2" descr="z3612168821077_0c180b69b42cbcda264e985cc4643b8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6080" y="1802765"/>
            <a:ext cx="6478905" cy="43516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695700" y="6223635"/>
            <a:ext cx="5307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Ngày chụp: 25/7/2022</a:t>
            </a:r>
            <a:endParaRPr lang="en-US"/>
          </a:p>
          <a:p>
            <a:pPr algn="ctr"/>
            <a:r>
              <a:rPr lang="en-US"/>
              <a:t>Được áp dụng cả 5S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735233" y="1453717"/>
            <a:ext cx="6721533" cy="1006686"/>
          </a:xfrm>
          <a:prstGeom prst="rect">
            <a:avLst/>
          </a:prstGeom>
          <a:noFill/>
          <a:ln w="9525">
            <a:noFill/>
            <a:miter lim="800000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en-US" sz="4500" b="1" kern="0" dirty="0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KỸ NĂNG </a:t>
            </a:r>
            <a:r>
              <a:rPr lang="en-US" sz="4500" b="1" kern="0" dirty="0">
                <a:solidFill>
                  <a:srgbClr val="00B05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KAIZEN</a:t>
            </a:r>
            <a:endParaRPr lang="en-US" sz="4500" b="1" kern="0" dirty="0">
              <a:solidFill>
                <a:srgbClr val="00B050"/>
              </a:solidFill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950" y="209550"/>
            <a:ext cx="9163050" cy="7397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Kết quả thực hành Kaizen</a:t>
            </a:r>
            <a:endParaRPr lang="en-US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962" y="1088663"/>
            <a:ext cx="10977563" cy="5131161"/>
          </a:xfrm>
        </p:spPr>
        <p:txBody>
          <a:bodyPr>
            <a:noAutofit/>
          </a:bodyPr>
          <a:lstStyle/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Mô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tả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1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vấn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bản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thân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về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học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tập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sức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khỏe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thói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quen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v.v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….)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Mục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tiêu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Kaizen  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Nguyên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nhân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chính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xuất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“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hành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động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nhỏ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” (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lượng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hóa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cụ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thể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có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thời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gian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kiểm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tra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điều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chỉnh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lại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xuất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“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phần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thưởng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nhỏ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” (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kiểm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tra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quả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“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hành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động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nhỏ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”)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Quá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kaizen 21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ngày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gồm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3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tuần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mỗi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tuần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1 slide)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Cảm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nghĩ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bản</a:t>
            </a:r>
            <a:r>
              <a:rPr lang="en-US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800" dirty="0" err="1">
                <a:latin typeface="Times New Roman" panose="02020603050405020304" charset="0"/>
                <a:cs typeface="Times New Roman" panose="02020603050405020304" charset="0"/>
              </a:rPr>
              <a:t>thân</a:t>
            </a:r>
            <a:endParaRPr 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945" y="-127701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Kết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quả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thực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hành</a:t>
            </a:r>
            <a:r>
              <a:rPr lang="en-US" dirty="0">
                <a:solidFill>
                  <a:schemeClr val="accent5"/>
                </a:solidFill>
              </a:rPr>
              <a:t> Kaizen </a:t>
            </a:r>
            <a:endParaRPr lang="en-US" dirty="0">
              <a:solidFill>
                <a:schemeClr val="accent5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79413" y="1003300"/>
          <a:ext cx="11336338" cy="560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031"/>
                <a:gridCol w="9186307"/>
              </a:tblGrid>
              <a:tr h="1086757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Vấn</a:t>
                      </a:r>
                      <a:r>
                        <a:rPr lang="en-US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đề</a:t>
                      </a:r>
                      <a:endParaRPr lang="en-US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Ngủ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trước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23h00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hàng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ngày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để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cải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thiện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giấc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ngủ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endParaRPr lang="en-US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10949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Mục</a:t>
                      </a:r>
                      <a:r>
                        <a:rPr lang="en-US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tiêu</a:t>
                      </a:r>
                      <a:endParaRPr lang="en-US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Ngủ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trước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23h00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hàng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ngày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endParaRPr lang="en-US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16175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Nguyên</a:t>
                      </a:r>
                      <a:r>
                        <a:rPr lang="en-US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nhân</a:t>
                      </a:r>
                      <a:r>
                        <a:rPr lang="en-US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chính</a:t>
                      </a:r>
                      <a:endParaRPr lang="en-US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Ngủ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không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đủ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giấc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,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chạy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deadline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endParaRPr lang="en-US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12836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Hành</a:t>
                      </a:r>
                      <a:r>
                        <a:rPr lang="en-US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động</a:t>
                      </a:r>
                      <a:r>
                        <a:rPr lang="en-US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nhỏ</a:t>
                      </a:r>
                      <a:endParaRPr lang="en-US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Đặt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báo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thức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lúc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22h30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để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nhắc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nhở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bản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thân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đi</a:t>
                      </a:r>
                      <a:r>
                        <a:rPr lang="en-US" sz="1800" dirty="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 </a:t>
                      </a:r>
                      <a:r>
                        <a:rPr lang="en-US" sz="1800" dirty="0" err="1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ngủ</a:t>
                      </a:r>
                      <a:endParaRPr sz="1800" dirty="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endParaRPr lang="en-US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1120515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Phần</a:t>
                      </a:r>
                      <a:r>
                        <a:rPr lang="en-US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thưởng</a:t>
                      </a:r>
                      <a:r>
                        <a:rPr lang="en-US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nhỏ</a:t>
                      </a:r>
                      <a:endParaRPr lang="en-US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 cốc cà phê vào buổi sáng</a:t>
                      </a:r>
                      <a:endParaRPr lang="en-US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933"/>
            <a:ext cx="10515600" cy="513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Kaizen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9391" y="831273"/>
          <a:ext cx="10776857" cy="57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67"/>
                <a:gridCol w="9395390"/>
              </a:tblGrid>
              <a:tr h="384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Ngày</a:t>
                      </a:r>
                      <a:endParaRPr lang="en-US" sz="20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Hành</a:t>
                      </a:r>
                      <a:r>
                        <a:rPr lang="en-US" sz="2000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động</a:t>
                      </a:r>
                      <a:endParaRPr lang="en-US" sz="20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>
                          <a:sym typeface="+mn-ea"/>
                        </a:rPr>
                        <a:t>Đặt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báo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thức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lúc</a:t>
                      </a:r>
                      <a:r>
                        <a:rPr lang="en-US" sz="1800" dirty="0">
                          <a:sym typeface="+mn-ea"/>
                        </a:rPr>
                        <a:t> 22h15</a:t>
                      </a:r>
                      <a:endParaRPr lang="en-US" dirty="0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</a:t>
                      </a:r>
                      <a:endParaRPr lang="en-US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</a:t>
                      </a:r>
                      <a:endParaRPr lang="en-US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</a:t>
                      </a:r>
                      <a:endParaRPr lang="en-US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</a:t>
                      </a:r>
                      <a:endParaRPr lang="en-US" dirty="0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</a:t>
                      </a:r>
                      <a:endParaRPr lang="en-US" dirty="0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</a:t>
                      </a:r>
                      <a:endParaRPr lang="en-US" dirty="0"/>
                    </a:p>
                  </a:txBody>
                  <a:tcPr/>
                </a:tc>
              </a:tr>
              <a:tr h="1530521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KẾT</a:t>
                      </a:r>
                      <a:r>
                        <a:rPr lang="en-US" baseline="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QUẢ ĐẠT ĐƯỢC SAU 1 TUẦN: 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Đã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đi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ngủ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trước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23h00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hàng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ngày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1257799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PHẦN THƯỞNG NHỎ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Nếu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): 1 cốc cà phê vào mỗi buổi sáng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933"/>
            <a:ext cx="10515600" cy="513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Kaizen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9391" y="831273"/>
          <a:ext cx="10776857" cy="57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67"/>
                <a:gridCol w="9395390"/>
              </a:tblGrid>
              <a:tr h="384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Ngày</a:t>
                      </a:r>
                      <a:endParaRPr lang="en-US" sz="20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Hành</a:t>
                      </a:r>
                      <a:r>
                        <a:rPr lang="en-US" sz="2000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động</a:t>
                      </a:r>
                      <a:endParaRPr lang="en-US" sz="20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 nhưng đặt báo thức lúc 22h00</a:t>
                      </a:r>
                      <a:endParaRPr lang="en-US" dirty="0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8</a:t>
                      </a:r>
                      <a:endParaRPr lang="en-US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8</a:t>
                      </a:r>
                      <a:endParaRPr lang="en-US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8</a:t>
                      </a:r>
                      <a:endParaRPr lang="en-US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8</a:t>
                      </a:r>
                      <a:endParaRPr lang="en-US" dirty="0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8</a:t>
                      </a:r>
                      <a:endParaRPr lang="en-US" dirty="0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8</a:t>
                      </a:r>
                      <a:endParaRPr lang="en-US" dirty="0"/>
                    </a:p>
                  </a:txBody>
                  <a:tcPr/>
                </a:tc>
              </a:tr>
              <a:tr h="1530521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KẾT</a:t>
                      </a:r>
                      <a:r>
                        <a:rPr lang="en-US" baseline="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QUẢ ĐẠT ĐƯỢC SAU 2 TUẦN: 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Giấc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ngủ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đã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được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cải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thiện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tốt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hơn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và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cảm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thấy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khỏe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khoắn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hơn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hẳn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1257799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PHẦN THƯỞNG NHỎ (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Nếu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có</a:t>
                      </a:r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): Tiếp tục 1 cốc cà phê mỗi sáng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2933"/>
            <a:ext cx="10515600" cy="5136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Kaizen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29391" y="831273"/>
          <a:ext cx="10776857" cy="583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467"/>
                <a:gridCol w="9395390"/>
              </a:tblGrid>
              <a:tr h="3842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Ngày</a:t>
                      </a:r>
                      <a:endParaRPr lang="en-US" sz="20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Hành</a:t>
                      </a:r>
                      <a:r>
                        <a:rPr lang="en-US" sz="2000" baseline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động</a:t>
                      </a:r>
                      <a:endParaRPr lang="en-US" sz="20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 nhưng đặt báo thức lúc 21h50</a:t>
                      </a:r>
                      <a:endParaRPr lang="en-US" dirty="0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15</a:t>
                      </a:r>
                      <a:endParaRPr lang="en-US"/>
                    </a:p>
                  </a:txBody>
                  <a:tcPr/>
                </a:tc>
              </a:tr>
              <a:tr h="4587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15</a:t>
                      </a:r>
                      <a:endParaRPr lang="en-US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15</a:t>
                      </a:r>
                      <a:endParaRPr lang="en-US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15</a:t>
                      </a:r>
                      <a:endParaRPr lang="en-US" dirty="0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15</a:t>
                      </a:r>
                      <a:endParaRPr lang="en-US" dirty="0"/>
                    </a:p>
                  </a:txBody>
                  <a:tcPr/>
                </a:tc>
              </a:tr>
              <a:tr h="3546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ym typeface="+mn-ea"/>
                        </a:rPr>
                        <a:t>Làm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như</a:t>
                      </a:r>
                      <a:r>
                        <a:rPr lang="en-US" sz="1800" dirty="0"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ym typeface="+mn-ea"/>
                        </a:rPr>
                        <a:t>ngày</a:t>
                      </a:r>
                      <a:r>
                        <a:rPr lang="en-US" sz="1800" dirty="0">
                          <a:sym typeface="+mn-ea"/>
                        </a:rPr>
                        <a:t> 15</a:t>
                      </a:r>
                      <a:endParaRPr lang="en-US" dirty="0"/>
                    </a:p>
                  </a:txBody>
                  <a:tcPr/>
                </a:tc>
              </a:tr>
              <a:tr h="1530521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KẾT</a:t>
                      </a:r>
                      <a:r>
                        <a:rPr lang="en-US" baseline="0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 QUẢ ĐẠT ĐƯỢC SAU 3 TUẦN:  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Đã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biết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sắp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xếp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thời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gian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hợp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lí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để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đi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ngủ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sớm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hơn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trước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23h00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1257799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5"/>
                          </a:solidFill>
                          <a:sym typeface="Wingdings" panose="05000000000000000000" pitchFamily="2" charset="2"/>
                        </a:rPr>
                        <a:t> CẢM NHẬN SAU 21 NGÀY KAIZEN: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Bản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thân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em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đã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có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thể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sắp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xếp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thời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gian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hợp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lí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để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đi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ngủ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sớm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hơn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lúc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trước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đồng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thời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bản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than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em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cũng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cảm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than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cơ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thể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trần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đầy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năng</a:t>
                      </a:r>
                      <a:r>
                        <a:rPr lang="en-US" sz="1800" dirty="0">
                          <a:solidFill>
                            <a:schemeClr val="accent5"/>
                          </a:solidFill>
                          <a:sym typeface="+mn-ea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accent5"/>
                          </a:solidFill>
                          <a:sym typeface="+mn-ea"/>
                        </a:rPr>
                        <a:t>lượng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99309" y="21673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b="1" kern="0" dirty="0">
                <a:solidFill>
                  <a:schemeClr val="accent5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KỸ NĂNG </a:t>
            </a:r>
            <a:r>
              <a:rPr lang="en-US" sz="6000" b="1" kern="0" dirty="0">
                <a:solidFill>
                  <a:srgbClr val="00B05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5S</a:t>
            </a:r>
            <a:br>
              <a:rPr lang="en-US" sz="6000" b="1" kern="0" dirty="0">
                <a:solidFill>
                  <a:srgbClr val="00B05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</a:br>
            <a:br>
              <a:rPr lang="en-US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325" y="192087"/>
            <a:ext cx="8162925" cy="4032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Kết quả thực hành 5S</a:t>
            </a:r>
            <a:endParaRPr lang="en-US" b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12" y="1174749"/>
            <a:ext cx="11334750" cy="4508501"/>
          </a:xfrm>
        </p:spPr>
        <p:txBody>
          <a:bodyPr>
            <a:normAutofit fontScale="55000" lnSpcReduction="20000"/>
          </a:bodyPr>
          <a:lstStyle/>
          <a:p>
            <a:pPr marL="457200" lvl="1" indent="0">
              <a:buNone/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Phần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A: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Tự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5s Cho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Cá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Nhân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(3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khu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vực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mỗi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khu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vực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1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tuần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sz="3200" b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None/>
            </a:pPr>
            <a:endParaRPr lang="en-US" sz="3200" b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trước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3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sau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5S </a:t>
            </a:r>
            <a:endParaRPr lang="en-US" sz="3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Mô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tả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cách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thức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3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000" dirty="0" err="1"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endParaRPr lang="en-US" sz="3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sz="28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Lưu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ý ở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phần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A: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Sinh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viên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tự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5S,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mỗi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tuần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1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hoạt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động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5S,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thể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rõ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thời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gian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chụp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3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33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33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sz="3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None/>
            </a:pPr>
            <a:endParaRPr lang="en-US" sz="3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None/>
            </a:pP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Phần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B: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Quả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5S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Trong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Cuộc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Sống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(2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trường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hợp</a:t>
            </a:r>
            <a:r>
              <a:rPr lang="en-US" sz="3200" b="1" dirty="0">
                <a:solidFill>
                  <a:schemeClr val="accent5"/>
                </a:solidFill>
                <a:latin typeface="Times New Roman" panose="02020603050405020304" charset="0"/>
                <a:cs typeface="Times New Roman" panose="02020603050405020304" charset="0"/>
              </a:rPr>
              <a:t>) </a:t>
            </a:r>
            <a:endParaRPr lang="en-US" sz="3200" b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None/>
            </a:pPr>
            <a:endParaRPr lang="en-US" sz="3200" b="1" dirty="0">
              <a:solidFill>
                <a:schemeClr val="accent5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trước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khi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5S (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nếu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có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dirty="0" err="1">
                <a:latin typeface="Times New Roman" panose="02020603050405020304" charset="0"/>
                <a:cs typeface="Times New Roman" panose="02020603050405020304" charset="0"/>
              </a:rPr>
              <a:t>sau</a:t>
            </a:r>
            <a:r>
              <a:rPr lang="en-US" sz="3200" dirty="0">
                <a:latin typeface="Times New Roman" panose="02020603050405020304" charset="0"/>
                <a:cs typeface="Times New Roman" panose="02020603050405020304" charset="0"/>
              </a:rPr>
              <a:t> 5S</a:t>
            </a:r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None/>
            </a:pPr>
            <a:endParaRPr lang="en-US" sz="3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None/>
            </a:pP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Lưu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ý ở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phần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B: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Sinh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viên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quan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sát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tế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xung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quanh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chụp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thể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rõ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thời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gian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địa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điểm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chụp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hình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sz="32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3496</Words>
  <Application>WPS Presentation</Application>
  <PresentationFormat>Widescreen</PresentationFormat>
  <Paragraphs>263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SimSun</vt:lpstr>
      <vt:lpstr>Wingdings</vt:lpstr>
      <vt:lpstr>Times New Roman</vt:lpstr>
      <vt:lpstr>Verdana</vt:lpstr>
      <vt:lpstr>Calibri</vt:lpstr>
      <vt:lpstr>Microsoft YaHei</vt:lpstr>
      <vt:lpstr>Arial Unicode MS</vt:lpstr>
      <vt:lpstr>Calibri Light</vt:lpstr>
      <vt:lpstr>Times New Roman</vt:lpstr>
      <vt:lpstr>Century Gothic</vt:lpstr>
      <vt:lpstr>Office Theme</vt:lpstr>
      <vt:lpstr>PowerPoint 演示文稿</vt:lpstr>
      <vt:lpstr>PowerPoint 演示文稿</vt:lpstr>
      <vt:lpstr>Kết quả thực hành Kaizen</vt:lpstr>
      <vt:lpstr>Kết quả thực hành Kaizen </vt:lpstr>
      <vt:lpstr>Quá trình thực hiện Kaizen</vt:lpstr>
      <vt:lpstr>Quá trình thực hiện Kaizen</vt:lpstr>
      <vt:lpstr>Quá trình thực hiện Kaizen</vt:lpstr>
      <vt:lpstr>KỸ NĂNG 5S  </vt:lpstr>
      <vt:lpstr>Kết quả thực hành 5S</vt:lpstr>
      <vt:lpstr>PowerPoint 演示文稿</vt:lpstr>
      <vt:lpstr>Ngày ….đến ngày….. (tuần 1)</vt:lpstr>
      <vt:lpstr>Ngày ….đến ngày….. (tuần 2)</vt:lpstr>
      <vt:lpstr>Ngày ….đến ngày….. (tuần 3)</vt:lpstr>
      <vt:lpstr>KẾT QUẢ THỰC HIỆN 5S TRONG CUỘC SỐNG DO SINH VIÊN SƯU TẦM </vt:lpstr>
      <vt:lpstr>TRƯỜNG HỢP 1</vt:lpstr>
      <vt:lpstr>TRƯỜNG HỢP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Windows</cp:lastModifiedBy>
  <cp:revision>44</cp:revision>
  <cp:lastPrinted>2020-08-14T07:17:00Z</cp:lastPrinted>
  <dcterms:created xsi:type="dcterms:W3CDTF">2020-07-28T03:18:00Z</dcterms:created>
  <dcterms:modified xsi:type="dcterms:W3CDTF">2022-08-02T03:13:18Z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50F94CED2408483DB3DC8A04E8B77B59</vt:lpwstr>
  </property>
  <property fmtid="{D5CDD505-2E9C-101B-9397-08002B2CF9AE}" pid="3" name="KSOProductBuildVer">
    <vt:lpwstr>1033-11.2.0.11191</vt:lpwstr>
  </property>
</Properties>
</file>